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8" r:id="rId1"/>
    <p:sldMasterId id="2147483720" r:id="rId2"/>
  </p:sldMasterIdLst>
  <p:notesMasterIdLst>
    <p:notesMasterId r:id="rId53"/>
  </p:notesMasterIdLst>
  <p:handoutMasterIdLst>
    <p:handoutMasterId r:id="rId54"/>
  </p:handoutMasterIdLst>
  <p:sldIdLst>
    <p:sldId id="525" r:id="rId3"/>
    <p:sldId id="505" r:id="rId4"/>
    <p:sldId id="478" r:id="rId5"/>
    <p:sldId id="526" r:id="rId6"/>
    <p:sldId id="510" r:id="rId7"/>
    <p:sldId id="491" r:id="rId8"/>
    <p:sldId id="506" r:id="rId9"/>
    <p:sldId id="515" r:id="rId10"/>
    <p:sldId id="507" r:id="rId11"/>
    <p:sldId id="494" r:id="rId12"/>
    <p:sldId id="534" r:id="rId13"/>
    <p:sldId id="535" r:id="rId14"/>
    <p:sldId id="527" r:id="rId15"/>
    <p:sldId id="509" r:id="rId16"/>
    <p:sldId id="496" r:id="rId17"/>
    <p:sldId id="502" r:id="rId18"/>
    <p:sldId id="495" r:id="rId19"/>
    <p:sldId id="543" r:id="rId20"/>
    <p:sldId id="511" r:id="rId21"/>
    <p:sldId id="512" r:id="rId22"/>
    <p:sldId id="517" r:id="rId23"/>
    <p:sldId id="516" r:id="rId24"/>
    <p:sldId id="544" r:id="rId25"/>
    <p:sldId id="545" r:id="rId26"/>
    <p:sldId id="546" r:id="rId27"/>
    <p:sldId id="549" r:id="rId28"/>
    <p:sldId id="548" r:id="rId29"/>
    <p:sldId id="547" r:id="rId30"/>
    <p:sldId id="531" r:id="rId31"/>
    <p:sldId id="513" r:id="rId32"/>
    <p:sldId id="490" r:id="rId33"/>
    <p:sldId id="514" r:id="rId34"/>
    <p:sldId id="499" r:id="rId35"/>
    <p:sldId id="532" r:id="rId36"/>
    <p:sldId id="536" r:id="rId37"/>
    <p:sldId id="528" r:id="rId38"/>
    <p:sldId id="508" r:id="rId39"/>
    <p:sldId id="497" r:id="rId40"/>
    <p:sldId id="520" r:id="rId41"/>
    <p:sldId id="529" r:id="rId42"/>
    <p:sldId id="483" r:id="rId43"/>
    <p:sldId id="537" r:id="rId44"/>
    <p:sldId id="538" r:id="rId45"/>
    <p:sldId id="539" r:id="rId46"/>
    <p:sldId id="541" r:id="rId47"/>
    <p:sldId id="542" r:id="rId48"/>
    <p:sldId id="540" r:id="rId49"/>
    <p:sldId id="530" r:id="rId50"/>
    <p:sldId id="519" r:id="rId51"/>
    <p:sldId id="489" r:id="rId52"/>
  </p:sldIdLst>
  <p:sldSz cx="9144000" cy="6858000" type="screen4x3"/>
  <p:notesSz cx="6858000" cy="9144000"/>
  <p:embeddedFontLst>
    <p:embeddedFont>
      <p:font typeface="Gotham Narrow Black" pitchFamily="50" charset="0"/>
      <p:regular r:id="rId55"/>
      <p: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Myriad Pro Cond" panose="020B0506030403020204" pitchFamily="34" charset="0"/>
      <p:regular r:id="rId63"/>
      <p:bold r:id="rId64"/>
      <p:italic r:id="rId65"/>
      <p:boldItalic r:id="rId66"/>
    </p:embeddedFont>
    <p:embeddedFont>
      <p:font typeface="Myriad Pro" panose="020B0503030403020204" pitchFamily="34" charset="0"/>
      <p:regular r:id="rId67"/>
      <p:bold r:id="rId68"/>
      <p:italic r:id="rId69"/>
      <p:boldItalic r:id="rId70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09611987-6A50-4428-B46A-FD9EF3A76654}">
          <p14:sldIdLst>
            <p14:sldId id="525"/>
            <p14:sldId id="505"/>
            <p14:sldId id="478"/>
          </p14:sldIdLst>
        </p14:section>
        <p14:section name="EĞİTİM" id="{63AE2DDA-EA17-41A1-A2AF-38AEA48EEC11}">
          <p14:sldIdLst>
            <p14:sldId id="526"/>
            <p14:sldId id="510"/>
            <p14:sldId id="491"/>
            <p14:sldId id="506"/>
            <p14:sldId id="515"/>
            <p14:sldId id="507"/>
            <p14:sldId id="494"/>
            <p14:sldId id="534"/>
            <p14:sldId id="535"/>
          </p14:sldIdLst>
        </p14:section>
        <p14:section name="HAYRİ HİZMETLER" id="{E0848B3F-E4E5-412A-8757-CA0ADCF7EF6A}">
          <p14:sldIdLst>
            <p14:sldId id="527"/>
            <p14:sldId id="509"/>
            <p14:sldId id="496"/>
            <p14:sldId id="502"/>
            <p14:sldId id="495"/>
          </p14:sldIdLst>
        </p14:section>
        <p14:section name="KRİZ BÖLGELERİ" id="{04AF073C-D6A7-49BC-8C51-822A5DEA3CB9}">
          <p14:sldIdLst>
            <p14:sldId id="543"/>
            <p14:sldId id="511"/>
            <p14:sldId id="512"/>
            <p14:sldId id="517"/>
            <p14:sldId id="516"/>
            <p14:sldId id="544"/>
            <p14:sldId id="545"/>
            <p14:sldId id="546"/>
            <p14:sldId id="549"/>
            <p14:sldId id="548"/>
            <p14:sldId id="547"/>
          </p14:sldIdLst>
        </p14:section>
        <p14:section name="PROJELERİMİZ" id="{FC16EE79-5E9B-4BA1-AA01-1581A112BC16}">
          <p14:sldIdLst>
            <p14:sldId id="531"/>
            <p14:sldId id="513"/>
            <p14:sldId id="490"/>
            <p14:sldId id="514"/>
            <p14:sldId id="499"/>
            <p14:sldId id="532"/>
            <p14:sldId id="536"/>
          </p14:sldIdLst>
        </p14:section>
        <p14:section name="CAMİLER" id="{6C8D721B-B471-4F5F-ABAB-4720BB7330A8}">
          <p14:sldIdLst>
            <p14:sldId id="528"/>
            <p14:sldId id="508"/>
            <p14:sldId id="497"/>
            <p14:sldId id="520"/>
            <p14:sldId id="529"/>
          </p14:sldIdLst>
        </p14:section>
        <p14:section name="Başlıksız Bölüm" id="{E2423A8E-EE6F-4D34-87BB-E69884EEA57D}">
          <p14:sldIdLst>
            <p14:sldId id="483"/>
            <p14:sldId id="537"/>
            <p14:sldId id="538"/>
            <p14:sldId id="539"/>
            <p14:sldId id="541"/>
            <p14:sldId id="542"/>
            <p14:sldId id="540"/>
            <p14:sldId id="530"/>
            <p14:sldId id="519"/>
            <p14:sldId id="4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orient="horz" pos="4088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54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6137"/>
    <a:srgbClr val="006A7C"/>
    <a:srgbClr val="C00000"/>
    <a:srgbClr val="F9E3E3"/>
    <a:srgbClr val="F3F1F0"/>
    <a:srgbClr val="F9F9F9"/>
    <a:srgbClr val="F0F0F0"/>
    <a:srgbClr val="F3C9C9"/>
    <a:srgbClr val="F6D6D6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3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668" y="138"/>
      </p:cViewPr>
      <p:guideLst>
        <p:guide orient="horz" pos="459"/>
        <p:guide orient="horz" pos="4088"/>
        <p:guide pos="317"/>
        <p:guide pos="544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>
      <p:cViewPr varScale="1">
        <p:scale>
          <a:sx n="87" d="100"/>
          <a:sy n="87" d="100"/>
        </p:scale>
        <p:origin x="2712" y="72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30AF-B24D-4079-AA22-73E96080D4ED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D8BCA-5883-4C1B-9EB1-FDB780C5470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6938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110F1-BEF4-4455-B4DC-DD22D69267C2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4A7ED-E9D4-4507-8CEC-84C6FB7127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325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65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12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91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45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02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523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268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69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393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655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304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313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223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026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Güncelleme: 19.08.2018</a:t>
            </a:r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4A7ED-E9D4-4507-8CEC-84C6FB71271E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9160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970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Güncelleme : 18.09.2018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903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15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154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406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12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8877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32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76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7074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954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8107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20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89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483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* İşaretliler</a:t>
            </a:r>
            <a:r>
              <a:rPr lang="tr-TR" baseline="0" dirty="0" smtClean="0"/>
              <a:t> «Eğitim desteği verilen okullardır»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4A7ED-E9D4-4507-8CEC-84C6FB71271E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2515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93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679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6F4FFE-0829-40E2-A19A-F0F466631F0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992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006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034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7603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9294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675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692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188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1154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3899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7105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187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3563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92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0703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818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276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022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837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883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675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392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941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027A7-A2BB-4889-9749-0A527BE35C0C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84B47-BDA8-4E5C-B96B-370895D03C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0107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3816C-909F-4C04-80A6-1A09C0E56C40}" type="datetimeFigureOut">
              <a:rPr lang="tr-TR" smtClean="0"/>
              <a:t>4.01.2019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3CFFA-EAAB-4E27-8BE7-D43CFE9D61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570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3.jpe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.jp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1.jpg"/><Relationship Id="rId7" Type="http://schemas.openxmlformats.org/officeDocument/2006/relationships/image" Target="../media/image13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.jp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3.jpeg"/><Relationship Id="rId9" Type="http://schemas.openxmlformats.org/officeDocument/2006/relationships/image" Target="../media/image13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.jp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.jp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143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.jp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144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.jp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.jp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.jp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6" y="0"/>
            <a:ext cx="9155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96" y="1668493"/>
            <a:ext cx="4204068" cy="359546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8" y="1165705"/>
            <a:ext cx="1666713" cy="193905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2597648"/>
            <a:ext cx="2080645" cy="132514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4278280"/>
            <a:ext cx="2813720" cy="162922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05" y="4388986"/>
            <a:ext cx="1735057" cy="179390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70" y="4388986"/>
            <a:ext cx="1669664" cy="179390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73" y="4275012"/>
            <a:ext cx="2944490" cy="167457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33" y="2601449"/>
            <a:ext cx="2074318" cy="129810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60" y="1176689"/>
            <a:ext cx="2352658" cy="1926628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2853737" y="744819"/>
            <a:ext cx="3405804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YURT İÇİ</a:t>
            </a:r>
          </a:p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lang="tr-TR" b="1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BURS ve EĞİTİM PROGRAMLARI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37" y="1626610"/>
            <a:ext cx="2387604" cy="10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"/>
          <a:stretch/>
        </p:blipFill>
        <p:spPr>
          <a:xfrm>
            <a:off x="503238" y="682773"/>
            <a:ext cx="8147268" cy="582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311" y="2725272"/>
            <a:ext cx="1140250" cy="11743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66" y="783108"/>
            <a:ext cx="6949124" cy="149729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96" y="1404872"/>
            <a:ext cx="2834524" cy="172081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5" y="3162820"/>
            <a:ext cx="3697579" cy="172593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52" y="4110367"/>
            <a:ext cx="3612252" cy="226951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30" y="1381149"/>
            <a:ext cx="3880626" cy="168819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98" y="2619912"/>
            <a:ext cx="3497699" cy="214824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77" y="3482573"/>
            <a:ext cx="2848823" cy="289731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35" y="4681076"/>
            <a:ext cx="2129729" cy="9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5" t="3627" r="20563" b="3234"/>
          <a:stretch/>
        </p:blipFill>
        <p:spPr>
          <a:xfrm>
            <a:off x="996780" y="980141"/>
            <a:ext cx="3883742" cy="5174692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5109623" y="2751879"/>
            <a:ext cx="332494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lang="tr-TR" sz="4000" b="1" noProof="0" dirty="0" smtClean="0">
                <a:solidFill>
                  <a:srgbClr val="002060"/>
                </a:solidFill>
                <a:latin typeface="Gotham Narrow Black" pitchFamily="50" charset="0"/>
              </a:rPr>
              <a:t>HAYRİ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kumimoji="0" lang="tr-TR" sz="4000" b="1" i="0" u="none" strike="noStrike" kern="120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Narrow Black" pitchFamily="50" charset="0"/>
              </a:rPr>
              <a:t>HİZMETLER</a:t>
            </a:r>
            <a:r>
              <a:rPr lang="tr-TR" sz="2000" b="1" dirty="0" err="1" smtClean="0">
                <a:solidFill>
                  <a:srgbClr val="002060"/>
                </a:solidFill>
                <a:latin typeface="Gotham Narrow Black" pitchFamily="50" charset="0"/>
              </a:rPr>
              <a:t>’le</a:t>
            </a:r>
            <a:endParaRPr lang="tr-TR" sz="2000" b="1" dirty="0" smtClean="0">
              <a:solidFill>
                <a:srgbClr val="002060"/>
              </a:solidFill>
              <a:latin typeface="Gotham Narrow Black" pitchFamily="50" charset="0"/>
            </a:endParaRPr>
          </a:p>
          <a:p>
            <a:pPr lvl="0">
              <a:tabLst>
                <a:tab pos="1073890" algn="r"/>
                <a:tab pos="1145325" algn="l"/>
              </a:tabLst>
              <a:defRPr/>
            </a:pPr>
            <a:r>
              <a:rPr lang="tr-TR" sz="2000" b="1" dirty="0" smtClean="0">
                <a:solidFill>
                  <a:srgbClr val="002060"/>
                </a:solidFill>
                <a:latin typeface="Gotham Narrow Black" pitchFamily="50" charset="0"/>
              </a:rPr>
              <a:t>İNSANLIK İÇİN VARIZ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otham 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551" b="8245"/>
          <a:stretch/>
        </p:blipFill>
        <p:spPr>
          <a:xfrm>
            <a:off x="541020" y="676496"/>
            <a:ext cx="8023859" cy="58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4" y="835266"/>
            <a:ext cx="8139952" cy="5413448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65" y="1522718"/>
            <a:ext cx="3024244" cy="274930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769247" y="1522718"/>
            <a:ext cx="3137786" cy="4718430"/>
            <a:chOff x="769247" y="1522718"/>
            <a:chExt cx="3137786" cy="4718430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937"/>
            <a:stretch/>
          </p:blipFill>
          <p:spPr>
            <a:xfrm>
              <a:off x="769247" y="1522718"/>
              <a:ext cx="3137786" cy="234371"/>
            </a:xfrm>
            <a:prstGeom prst="rect">
              <a:avLst/>
            </a:prstGeom>
          </p:spPr>
        </p:pic>
        <p:grpSp>
          <p:nvGrpSpPr>
            <p:cNvPr id="2" name="Grup 1"/>
            <p:cNvGrpSpPr/>
            <p:nvPr/>
          </p:nvGrpSpPr>
          <p:grpSpPr>
            <a:xfrm>
              <a:off x="769247" y="2073066"/>
              <a:ext cx="3137786" cy="4168082"/>
              <a:chOff x="769247" y="2073066"/>
              <a:chExt cx="3137786" cy="4168082"/>
            </a:xfrm>
          </p:grpSpPr>
          <p:pic>
            <p:nvPicPr>
              <p:cNvPr id="31" name="Resim 3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247" y="5684803"/>
                <a:ext cx="3137786" cy="556345"/>
              </a:xfrm>
              <a:prstGeom prst="rect">
                <a:avLst/>
              </a:prstGeom>
            </p:spPr>
          </p:pic>
          <p:pic>
            <p:nvPicPr>
              <p:cNvPr id="32" name="Resim 3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247" y="5002727"/>
                <a:ext cx="3137786" cy="556345"/>
              </a:xfrm>
              <a:prstGeom prst="rect">
                <a:avLst/>
              </a:prstGeom>
            </p:spPr>
          </p:pic>
          <p:pic>
            <p:nvPicPr>
              <p:cNvPr id="33" name="Resim 3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00" y="4300409"/>
                <a:ext cx="3125833" cy="558659"/>
              </a:xfrm>
              <a:prstGeom prst="rect">
                <a:avLst/>
              </a:prstGeom>
            </p:spPr>
          </p:pic>
          <p:pic>
            <p:nvPicPr>
              <p:cNvPr id="34" name="Resim 3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199" y="2073066"/>
                <a:ext cx="3125833" cy="2168131"/>
              </a:xfrm>
              <a:prstGeom prst="rect">
                <a:avLst/>
              </a:prstGeom>
            </p:spPr>
          </p:pic>
        </p:grpSp>
      </p:grpSp>
      <p:pic>
        <p:nvPicPr>
          <p:cNvPr id="35" name="Resim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21" y="4371296"/>
            <a:ext cx="3776220" cy="1894798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60" y="2175177"/>
            <a:ext cx="3539928" cy="189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9" y="728663"/>
            <a:ext cx="8064500" cy="564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0" y="606162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00B0F0"/>
              </a:buClr>
            </a:pPr>
            <a:r>
              <a:rPr lang="tr-TR" sz="1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Vekaletle </a:t>
            </a:r>
            <a:r>
              <a:rPr lang="tr-TR" sz="1400" dirty="0">
                <a:solidFill>
                  <a:schemeClr val="bg1"/>
                </a:solidFill>
                <a:latin typeface="Myriad Pro" panose="020B0503030403020204" pitchFamily="34" charset="0"/>
              </a:rPr>
              <a:t>Kurban </a:t>
            </a:r>
            <a:r>
              <a:rPr lang="tr-TR" sz="1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Kesim Programı; Müftülüklerimiz, Büyükelçiliklerimiz</a:t>
            </a:r>
            <a:r>
              <a:rPr lang="tr-TR" sz="1400" dirty="0">
                <a:solidFill>
                  <a:schemeClr val="bg1"/>
                </a:solidFill>
                <a:latin typeface="Myriad Pro" panose="020B0503030403020204" pitchFamily="34" charset="0"/>
              </a:rPr>
              <a:t>, </a:t>
            </a:r>
            <a:r>
              <a:rPr lang="tr-TR" sz="1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Müşavirliklerimiz</a:t>
            </a:r>
            <a:r>
              <a:rPr lang="tr-TR" sz="1400" dirty="0">
                <a:solidFill>
                  <a:schemeClr val="bg1"/>
                </a:solidFill>
                <a:latin typeface="Myriad Pro" panose="020B0503030403020204" pitchFamily="34" charset="0"/>
              </a:rPr>
              <a:t>, Ataşeliklerimiz, </a:t>
            </a:r>
            <a:r>
              <a:rPr lang="tr-TR" sz="14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Koordinatörlüklerimiz, yurt dışındaki dini idareler ve partner kuruluşlar işbirliği ile yapılmaktadır.</a:t>
            </a:r>
            <a:endParaRPr lang="tr-TR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6" y="745550"/>
            <a:ext cx="8513008" cy="5316072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48" y="1318705"/>
            <a:ext cx="2394447" cy="976259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0" y="4643717"/>
            <a:ext cx="3659460" cy="1344133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59" y="5043738"/>
            <a:ext cx="3358776" cy="9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7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27" y="854633"/>
            <a:ext cx="1884826" cy="384818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93" y="2548026"/>
            <a:ext cx="4137826" cy="250286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04" y="3526051"/>
            <a:ext cx="3976234" cy="272492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47" y="2748816"/>
            <a:ext cx="3075400" cy="350402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9" y="2517055"/>
            <a:ext cx="4576844" cy="98024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48" y="3105541"/>
            <a:ext cx="1516520" cy="13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4"/>
          <a:stretch/>
        </p:blipFill>
        <p:spPr>
          <a:xfrm>
            <a:off x="430214" y="579420"/>
            <a:ext cx="8210549" cy="59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35" y="303079"/>
            <a:ext cx="2546930" cy="203246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10" y="2217468"/>
            <a:ext cx="6394779" cy="152407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56" y="3741546"/>
            <a:ext cx="4616687" cy="123831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94" y="4942393"/>
            <a:ext cx="4111812" cy="201735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1" y="1319310"/>
            <a:ext cx="2603634" cy="5169166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39" y="1319310"/>
            <a:ext cx="2597283" cy="521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943138"/>
            <a:ext cx="3740092" cy="195662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9" y="3009975"/>
            <a:ext cx="3740092" cy="215960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35" y="4976314"/>
            <a:ext cx="1434805" cy="128637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79" y="1113156"/>
            <a:ext cx="4009669" cy="256724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78" y="3163092"/>
            <a:ext cx="4018469" cy="318055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76" y="677573"/>
            <a:ext cx="791824" cy="7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" y="728662"/>
            <a:ext cx="8240713" cy="57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19" y="681318"/>
            <a:ext cx="1266848" cy="38512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49" y="1170251"/>
            <a:ext cx="3197412" cy="422091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24" y="5555525"/>
            <a:ext cx="1942321" cy="89762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35" y="5556216"/>
            <a:ext cx="1846360" cy="87877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075" y="756905"/>
            <a:ext cx="1582413" cy="573507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2" y="852936"/>
            <a:ext cx="2161953" cy="552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2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7" y="728662"/>
            <a:ext cx="8127996" cy="57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dv.org/Media/Images/GalleryPhoto/18-12-06-1-46-46_yementantm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9" y="808892"/>
            <a:ext cx="3908520" cy="312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/>
          <p:nvPr/>
        </p:nvSpPr>
        <p:spPr>
          <a:xfrm>
            <a:off x="503238" y="4063343"/>
            <a:ext cx="813752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00B0F0"/>
              </a:buClr>
            </a:pP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Diyanet İşleri Başkanlığı ve Türkiye Diyanet Vakfı 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tarafından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başlatılan </a:t>
            </a:r>
            <a:r>
              <a:rPr lang="tr-TR" sz="1600" b="1" dirty="0">
                <a:solidFill>
                  <a:srgbClr val="002060"/>
                </a:solidFill>
                <a:latin typeface="Myriad Pro" panose="020B0503030403020204" pitchFamily="34" charset="0"/>
              </a:rPr>
              <a:t>“Yemen’e Sessiz Kalma”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kampanyası kapsamında kriz bölgesinde bulunan TDV ekipleri, aylardır yardım yapılmayan bölgelere ulaşarak içerisinde temel insani yardım malzemelerinin bulunduğu paketleri ihtiyaç sahiplerine dağıttı.</a:t>
            </a:r>
          </a:p>
          <a:p>
            <a:pPr lvl="0" algn="ctr">
              <a:spcBef>
                <a:spcPts val="600"/>
              </a:spcBef>
              <a:buClr>
                <a:srgbClr val="00B0F0"/>
              </a:buClr>
            </a:pP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Milletimizi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hep beraber daha güçlü şekilde, insanlığın vicdan 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yükünü</a:t>
            </a:r>
            <a:b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</a:b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taşıma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seferberliğine davet ediyoruz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. </a:t>
            </a:r>
          </a:p>
          <a:p>
            <a:pPr lvl="0" algn="ctr">
              <a:spcBef>
                <a:spcPts val="600"/>
              </a:spcBef>
              <a:buClr>
                <a:srgbClr val="00B0F0"/>
              </a:buClr>
            </a:pP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Kardeşlerimize yardım elini uzatmak isteyenler, </a:t>
            </a:r>
            <a:r>
              <a:rPr lang="tr-TR" sz="1600" b="1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bagis.tdv.org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 adresinden online bağış yapabilir, cep telefonlarından da </a:t>
            </a:r>
            <a:r>
              <a:rPr lang="tr-TR" sz="1600" b="1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"YEMEN" 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yazıp</a:t>
            </a:r>
            <a:r>
              <a:rPr lang="tr-TR" sz="1600" b="1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 5601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'e kısa mesaj göndererek</a:t>
            </a:r>
            <a:b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</a:b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10 TL bağışta bulunabilirler.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6103"/>
          <a:stretch/>
        </p:blipFill>
        <p:spPr>
          <a:xfrm>
            <a:off x="4505900" y="799273"/>
            <a:ext cx="4134863" cy="313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8" b="4738"/>
          <a:stretch/>
        </p:blipFill>
        <p:spPr>
          <a:xfrm>
            <a:off x="590550" y="751297"/>
            <a:ext cx="8050213" cy="574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9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503238" y="4487675"/>
            <a:ext cx="813752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00B0F0"/>
              </a:buClr>
            </a:pP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Her dönemde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işgal altında var oluş mücadelesi veren mazlum Filistin halkının yanında olduk ve 2008’den bugüne kadar Filistin’e </a:t>
            </a:r>
            <a:r>
              <a:rPr lang="tr-TR" sz="1600" b="1" dirty="0">
                <a:solidFill>
                  <a:srgbClr val="002060"/>
                </a:solidFill>
                <a:latin typeface="Myriad Pro" panose="020B0503030403020204" pitchFamily="34" charset="0"/>
              </a:rPr>
              <a:t>34,8 milyon TL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değerinde insani yardım gerçekleştirdik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.</a:t>
            </a:r>
          </a:p>
          <a:p>
            <a:pPr lvl="0" algn="ctr">
              <a:spcBef>
                <a:spcPts val="600"/>
              </a:spcBef>
              <a:buClr>
                <a:srgbClr val="00B0F0"/>
              </a:buClr>
            </a:pP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İsrail saldırıları nedeniyle Gazze’de yıkılan 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camileri yeniden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ayağa kaldırdık. Aralık 2015’te temeli atılan 9 caminin inşasını bitirerek, ezan sesini yeniden yankılanmasına vesile olduk.</a:t>
            </a:r>
          </a:p>
          <a:p>
            <a:pPr lvl="0" algn="ctr">
              <a:spcBef>
                <a:spcPts val="600"/>
              </a:spcBef>
              <a:buClr>
                <a:srgbClr val="00B0F0"/>
              </a:buClr>
            </a:pP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Tüm insanlığı Filistinli kardeşlerimizin durumuna duyarlı olmaya ve ellerinden geldiği kadar mazlum Filistin halkının ihtiyaçlarına destek olmaya çağırıyoruz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.</a:t>
            </a:r>
            <a:endParaRPr lang="tr-TR" sz="1600" dirty="0">
              <a:solidFill>
                <a:srgbClr val="00206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919" y="1197725"/>
            <a:ext cx="2876503" cy="2871342"/>
          </a:xfrm>
          <a:prstGeom prst="rect">
            <a:avLst/>
          </a:prstGeom>
        </p:spPr>
      </p:pic>
      <p:pic>
        <p:nvPicPr>
          <p:cNvPr id="2050" name="Picture 2" descr="https://tdvmedia.blob.core.windows.net/images/bagis.tdv.org/donation-detail/insani-yardim/filist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" y="1188851"/>
            <a:ext cx="5123073" cy="288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601842"/>
            <a:ext cx="8169186" cy="60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503238" y="4519930"/>
            <a:ext cx="813752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00B0F0"/>
              </a:buClr>
            </a:pP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Endonezya’nın </a:t>
            </a:r>
            <a:r>
              <a:rPr lang="tr-TR" sz="1600" dirty="0" err="1">
                <a:solidFill>
                  <a:srgbClr val="002060"/>
                </a:solidFill>
                <a:latin typeface="Myriad Pro" panose="020B0503030403020204" pitchFamily="34" charset="0"/>
              </a:rPr>
              <a:t>Sulawesi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 Adası'nda yaşanan 7.7 büyüklüğündeki deprem 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ve meydana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gelen </a:t>
            </a:r>
            <a:r>
              <a:rPr lang="tr-TR" sz="1600" dirty="0" err="1" smtClean="0">
                <a:solidFill>
                  <a:srgbClr val="002060"/>
                </a:solidFill>
                <a:latin typeface="Myriad Pro" panose="020B0503030403020204" pitchFamily="34" charset="0"/>
              </a:rPr>
              <a:t>tsunaminin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ardından 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2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bine yakın kişinin hayatını kaybettiği afet sonrasında on binlerce kişi evlerini terk etmek zorunda kaldı, yaklaşık </a:t>
            </a:r>
            <a:r>
              <a:rPr lang="tr-TR" sz="1600" b="1" dirty="0">
                <a:solidFill>
                  <a:srgbClr val="002060"/>
                </a:solidFill>
                <a:latin typeface="Myriad Pro" panose="020B0503030403020204" pitchFamily="34" charset="0"/>
              </a:rPr>
              <a:t>1,4 milyon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kişi deprem ve </a:t>
            </a:r>
            <a:r>
              <a:rPr lang="tr-TR" sz="1600" dirty="0" err="1" smtClean="0">
                <a:solidFill>
                  <a:srgbClr val="002060"/>
                </a:solidFill>
                <a:latin typeface="Myriad Pro" panose="020B0503030403020204" pitchFamily="34" charset="0"/>
              </a:rPr>
              <a:t>tsunamiden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etkilendi.</a:t>
            </a:r>
          </a:p>
          <a:p>
            <a:pPr lvl="0" algn="ctr">
              <a:spcBef>
                <a:spcPts val="600"/>
              </a:spcBef>
              <a:buClr>
                <a:srgbClr val="00B0F0"/>
              </a:buClr>
            </a:pP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Tarihinin en zor dönemlerinden birinin yaşandığı Endonezya’da barınma, su, gıda, sağlık ve hijyen malzemelerine acil ihtiyaç duyuluyor.</a:t>
            </a:r>
          </a:p>
          <a:p>
            <a:pPr lvl="0" algn="ctr">
              <a:spcBef>
                <a:spcPts val="600"/>
              </a:spcBef>
              <a:buClr>
                <a:srgbClr val="00B0F0"/>
              </a:buClr>
            </a:pP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Türkiye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Diyanet Vakfı 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Endonezya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halkının 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yaralarını sarmak amacıyla bölgede </a:t>
            </a:r>
            <a:r>
              <a:rPr lang="tr-TR" sz="1600" dirty="0">
                <a:solidFill>
                  <a:srgbClr val="002060"/>
                </a:solidFill>
                <a:latin typeface="Myriad Pro" panose="020B0503030403020204" pitchFamily="34" charset="0"/>
              </a:rPr>
              <a:t>yardım </a:t>
            </a:r>
            <a:r>
              <a:rPr lang="tr-TR" sz="160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çalışmalarını sürdürüyor.</a:t>
            </a:r>
            <a:endParaRPr lang="tr-TR" sz="1600" dirty="0">
              <a:solidFill>
                <a:srgbClr val="002060"/>
              </a:solidFill>
              <a:latin typeface="Myriad Pro" panose="020B0503030403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33146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2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15" y="3071684"/>
            <a:ext cx="3105486" cy="194399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28" y="3071684"/>
            <a:ext cx="1642700" cy="194399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41" y="3071684"/>
            <a:ext cx="1642700" cy="194399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16" y="3074484"/>
            <a:ext cx="3105486" cy="1943996"/>
          </a:xfrm>
          <a:prstGeom prst="rect">
            <a:avLst/>
          </a:prstGeom>
        </p:spPr>
      </p:pic>
      <p:sp>
        <p:nvSpPr>
          <p:cNvPr id="11" name="Rectangle 4"/>
          <p:cNvSpPr/>
          <p:nvPr/>
        </p:nvSpPr>
        <p:spPr>
          <a:xfrm>
            <a:off x="2619419" y="2217445"/>
            <a:ext cx="3905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lang="tr-TR" sz="4000" b="1" noProof="0" dirty="0" smtClean="0">
                <a:solidFill>
                  <a:srgbClr val="002060"/>
                </a:solidFill>
                <a:latin typeface="Gotham Narrow Black" pitchFamily="50" charset="0"/>
              </a:rPr>
              <a:t>OUR PROJECTS</a:t>
            </a:r>
            <a:endParaRPr kumimoji="0" lang="tr-TR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otham 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Rectangle 4"/>
          <p:cNvSpPr/>
          <p:nvPr/>
        </p:nvSpPr>
        <p:spPr>
          <a:xfrm>
            <a:off x="2777790" y="2767280"/>
            <a:ext cx="35884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lang="tr-TR" sz="4000" b="1" dirty="0" smtClean="0">
                <a:solidFill>
                  <a:srgbClr val="002060"/>
                </a:solidFill>
                <a:latin typeface="Gotham Narrow Black" pitchFamily="50" charset="0"/>
              </a:rPr>
              <a:t>FAALİYET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Narrow Black" pitchFamily="50" charset="0"/>
              </a:rPr>
              <a:t>ALANLARIMIZ</a:t>
            </a:r>
            <a:endParaRPr kumimoji="0" lang="tr-TR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otham Narrow Black" pitchFamily="50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81" y="1503807"/>
            <a:ext cx="2679838" cy="104145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24" y="1503807"/>
            <a:ext cx="3048157" cy="104145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05" y="4353068"/>
            <a:ext cx="3181514" cy="1498677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24" y="4353068"/>
            <a:ext cx="2883048" cy="11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r="11111" b="13712"/>
          <a:stretch/>
        </p:blipFill>
        <p:spPr>
          <a:xfrm>
            <a:off x="621546" y="728662"/>
            <a:ext cx="7887025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46" y="2159733"/>
            <a:ext cx="4483104" cy="172203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32" y="1156604"/>
            <a:ext cx="6025650" cy="74123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1516141"/>
            <a:ext cx="2560736" cy="4065189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40" y="1515831"/>
            <a:ext cx="2533650" cy="406794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147" y="856971"/>
            <a:ext cx="1663704" cy="98582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47" y="4143670"/>
            <a:ext cx="2945793" cy="144010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6" y="5789749"/>
            <a:ext cx="7950204" cy="51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9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7"/>
          <a:stretch/>
        </p:blipFill>
        <p:spPr>
          <a:xfrm>
            <a:off x="513934" y="721407"/>
            <a:ext cx="8116134" cy="57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3" y="1123743"/>
            <a:ext cx="6489962" cy="521984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45" y="812800"/>
            <a:ext cx="1788723" cy="884518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15" y="1564977"/>
            <a:ext cx="1490448" cy="718054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05" y="2419452"/>
            <a:ext cx="1750499" cy="718054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39" y="3448449"/>
            <a:ext cx="1649584" cy="718054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18" y="4582650"/>
            <a:ext cx="1715431" cy="176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/>
          <p:cNvGrpSpPr/>
          <p:nvPr/>
        </p:nvGrpSpPr>
        <p:grpSpPr>
          <a:xfrm>
            <a:off x="503238" y="702452"/>
            <a:ext cx="8150691" cy="5849739"/>
            <a:chOff x="503238" y="702452"/>
            <a:chExt cx="8150691" cy="584973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0" t="5423" r="8307" b="1691"/>
            <a:stretch/>
          </p:blipFill>
          <p:spPr>
            <a:xfrm>
              <a:off x="569229" y="702452"/>
              <a:ext cx="8023709" cy="5849739"/>
            </a:xfrm>
            <a:prstGeom prst="rect">
              <a:avLst/>
            </a:prstGeom>
          </p:spPr>
        </p:pic>
        <p:sp>
          <p:nvSpPr>
            <p:cNvPr id="3" name="Metin kutusu 2"/>
            <p:cNvSpPr txBox="1"/>
            <p:nvPr/>
          </p:nvSpPr>
          <p:spPr>
            <a:xfrm>
              <a:off x="503238" y="878542"/>
              <a:ext cx="1731962" cy="307777"/>
            </a:xfrm>
            <a:prstGeom prst="rect">
              <a:avLst/>
            </a:prstGeom>
            <a:solidFill>
              <a:srgbClr val="006A7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2018 İyilik Ödülleri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Metin kutusu 3"/>
            <p:cNvSpPr txBox="1"/>
            <p:nvPr/>
          </p:nvSpPr>
          <p:spPr>
            <a:xfrm>
              <a:off x="6921967" y="878542"/>
              <a:ext cx="1731962" cy="307777"/>
            </a:xfrm>
            <a:prstGeom prst="rect">
              <a:avLst/>
            </a:prstGeom>
            <a:solidFill>
              <a:srgbClr val="006A7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2017 İyilik Ödülleri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503238" y="4028142"/>
              <a:ext cx="1731962" cy="307777"/>
            </a:xfrm>
            <a:prstGeom prst="rect">
              <a:avLst/>
            </a:prstGeom>
            <a:solidFill>
              <a:srgbClr val="006A7C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2016 İyilik Ödülleri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6921967" y="4028142"/>
              <a:ext cx="1731962" cy="307777"/>
            </a:xfrm>
            <a:prstGeom prst="rect">
              <a:avLst/>
            </a:prstGeom>
            <a:solidFill>
              <a:srgbClr val="006A7C"/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tr-TR" sz="1400" b="1" dirty="0" smtClean="0">
                  <a:solidFill>
                    <a:prstClr val="white"/>
                  </a:solidFill>
                  <a:latin typeface="Myriad Pro" panose="020B0503030403020204" pitchFamily="34" charset="0"/>
                </a:rPr>
                <a:t>2015 </a:t>
              </a:r>
              <a:r>
                <a:rPr lang="tr-TR" sz="1400" b="1" dirty="0">
                  <a:solidFill>
                    <a:prstClr val="white"/>
                  </a:solidFill>
                  <a:latin typeface="Myriad Pro" panose="020B0503030403020204" pitchFamily="34" charset="0"/>
                </a:rPr>
                <a:t>İyilik Ödülleri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98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9" y="676926"/>
            <a:ext cx="8068236" cy="593444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9" y="676926"/>
            <a:ext cx="8068236" cy="593444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9" y="676926"/>
            <a:ext cx="8068236" cy="593444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0" y="676926"/>
            <a:ext cx="8068234" cy="593444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676926"/>
            <a:ext cx="8068234" cy="593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7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62" y="1135528"/>
            <a:ext cx="4407571" cy="479984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02" y="4649282"/>
            <a:ext cx="1350960" cy="1019288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969655" y="2632777"/>
            <a:ext cx="23675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r-TR" sz="2000" b="1" dirty="0" smtClean="0">
                <a:solidFill>
                  <a:srgbClr val="002060"/>
                </a:solidFill>
                <a:latin typeface="Gotham Narrow Black" pitchFamily="50" charset="0"/>
              </a:rPr>
              <a:t>BİRLİK MEKANI</a:t>
            </a:r>
          </a:p>
          <a:p>
            <a:pPr algn="r"/>
            <a:r>
              <a:rPr lang="tr-TR" sz="4000" b="1" dirty="0" smtClean="0">
                <a:solidFill>
                  <a:srgbClr val="002060"/>
                </a:solidFill>
                <a:latin typeface="Gotham Narrow Black" pitchFamily="50" charset="0"/>
              </a:rPr>
              <a:t>CAMİLER</a:t>
            </a:r>
          </a:p>
          <a:p>
            <a:pPr algn="r"/>
            <a:r>
              <a:rPr lang="tr-TR" sz="2000" b="1" dirty="0" smtClean="0">
                <a:solidFill>
                  <a:srgbClr val="002060"/>
                </a:solidFill>
                <a:latin typeface="Gotham Narrow Black" pitchFamily="50" charset="0"/>
              </a:rPr>
              <a:t>İNŞA EDİYORUZ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36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09"/>
          <a:stretch/>
        </p:blipFill>
        <p:spPr>
          <a:xfrm>
            <a:off x="571500" y="683048"/>
            <a:ext cx="8007350" cy="597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3245624" y="969807"/>
            <a:ext cx="2644378" cy="39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YURT DIŞI CAMİLERİMİZ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007"/>
            <a:ext cx="9144000" cy="456656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007"/>
            <a:ext cx="9144000" cy="456656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" y="1675007"/>
            <a:ext cx="9144000" cy="456656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" y="1675007"/>
            <a:ext cx="9137479" cy="4566568"/>
          </a:xfrm>
          <a:prstGeom prst="rect">
            <a:avLst/>
          </a:prstGeom>
        </p:spPr>
      </p:pic>
      <p:pic>
        <p:nvPicPr>
          <p:cNvPr id="6" name="Resim 5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007"/>
            <a:ext cx="9144000" cy="456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3319363" y="889954"/>
            <a:ext cx="2496902" cy="39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YURT İÇİ CAMİLERİMİZ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912"/>
            <a:ext cx="9144000" cy="4999764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912"/>
            <a:ext cx="9144000" cy="4999764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912"/>
            <a:ext cx="9144000" cy="4999764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912"/>
            <a:ext cx="9144000" cy="4999764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912"/>
            <a:ext cx="9144000" cy="4999764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912"/>
            <a:ext cx="9144000" cy="499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36" y="2132853"/>
            <a:ext cx="6039128" cy="4038600"/>
          </a:xfrm>
          <a:prstGeom prst="rect">
            <a:avLst/>
          </a:prstGeom>
        </p:spPr>
      </p:pic>
      <p:sp>
        <p:nvSpPr>
          <p:cNvPr id="9" name="Rectangle 4"/>
          <p:cNvSpPr/>
          <p:nvPr/>
        </p:nvSpPr>
        <p:spPr>
          <a:xfrm>
            <a:off x="3632478" y="801022"/>
            <a:ext cx="18790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lang="tr-TR" sz="2000" b="1" dirty="0" smtClean="0">
                <a:solidFill>
                  <a:srgbClr val="002060"/>
                </a:solidFill>
                <a:latin typeface="Gotham Narrow Black" pitchFamily="50" charset="0"/>
              </a:rPr>
              <a:t>ÖNCELİĞİMİZ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 Narrow Black" pitchFamily="50" charset="0"/>
              </a:rPr>
              <a:t>EĞİTİM</a:t>
            </a:r>
            <a:endParaRPr kumimoji="0" lang="tr-TR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otham Narrow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7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 31"/>
          <p:cNvGrpSpPr/>
          <p:nvPr/>
        </p:nvGrpSpPr>
        <p:grpSpPr>
          <a:xfrm>
            <a:off x="3995504" y="1768636"/>
            <a:ext cx="1144608" cy="1777906"/>
            <a:chOff x="3995504" y="1690601"/>
            <a:chExt cx="1144608" cy="1777906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2948" y="1690601"/>
              <a:ext cx="1089721" cy="1098621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3995504" y="2837565"/>
              <a:ext cx="1144608" cy="6309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buClr>
                  <a:srgbClr val="00B0F0"/>
                </a:buClr>
                <a:tabLst>
                  <a:tab pos="3768536" algn="l"/>
                  <a:tab pos="4213015" algn="r"/>
                </a:tabLst>
                <a:defRPr/>
              </a:pPr>
              <a:r>
                <a:rPr lang="tr-TR" sz="2500" b="1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3.817</a:t>
              </a:r>
              <a:endParaRPr lang="tr-TR" sz="2500" b="1" dirty="0">
                <a:solidFill>
                  <a:srgbClr val="002060"/>
                </a:solidFill>
                <a:latin typeface="Myriad Pro" panose="020B0503030403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>
                  <a:srgbClr val="00B0F0"/>
                </a:buClr>
                <a:buSzTx/>
                <a:buFontTx/>
                <a:buNone/>
                <a:tabLst>
                  <a:tab pos="3768536" algn="l"/>
                  <a:tab pos="4213015" algn="r"/>
                </a:tabLst>
                <a:defRPr/>
              </a:pPr>
              <a:r>
                <a:rPr kumimoji="0" lang="tr-TR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Cami</a:t>
              </a:r>
            </a:p>
          </p:txBody>
        </p:sp>
      </p:grpSp>
      <p:grpSp>
        <p:nvGrpSpPr>
          <p:cNvPr id="37" name="Grup 36"/>
          <p:cNvGrpSpPr/>
          <p:nvPr/>
        </p:nvGrpSpPr>
        <p:grpSpPr>
          <a:xfrm>
            <a:off x="3429000" y="3924658"/>
            <a:ext cx="2263140" cy="2263140"/>
            <a:chOff x="3429000" y="3924658"/>
            <a:chExt cx="2263140" cy="2263140"/>
          </a:xfrm>
        </p:grpSpPr>
        <p:sp>
          <p:nvSpPr>
            <p:cNvPr id="8" name="Oval 7"/>
            <p:cNvSpPr/>
            <p:nvPr/>
          </p:nvSpPr>
          <p:spPr>
            <a:xfrm>
              <a:off x="3429000" y="3924658"/>
              <a:ext cx="2263140" cy="2263140"/>
            </a:xfrm>
            <a:prstGeom prst="ellipse">
              <a:avLst/>
            </a:prstGeom>
            <a:solidFill>
              <a:srgbClr val="006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1" name="Dikdörtgen 20"/>
            <p:cNvSpPr/>
            <p:nvPr/>
          </p:nvSpPr>
          <p:spPr>
            <a:xfrm>
              <a:off x="3676529" y="4177026"/>
              <a:ext cx="1782558" cy="17235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57268" algn="r"/>
                  <a:tab pos="1796962" algn="l"/>
                </a:tabLst>
                <a:defRPr/>
              </a:pPr>
              <a:r>
                <a:rPr kumimoji="0" lang="tr-TR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Myriad Pro" charset="0"/>
                  <a:ea typeface="+mn-ea"/>
                  <a:cs typeface="+mn-cs"/>
                </a:rPr>
                <a:t>Toplam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57268" algn="r"/>
                  <a:tab pos="1796962" algn="l"/>
                </a:tabLst>
                <a:defRPr/>
              </a:pP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Myriad Pro" charset="0"/>
                  <a:ea typeface="+mn-ea"/>
                  <a:cs typeface="+mn-cs"/>
                </a:rPr>
                <a:t>7.680</a:t>
              </a:r>
              <a:endParaRPr kumimoji="0" lang="tr-TR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57268" algn="r"/>
                  <a:tab pos="1796962" algn="l"/>
                </a:tabLst>
                <a:defRPr/>
              </a:pPr>
              <a:r>
                <a:rPr kumimoji="0" lang="tr-TR" sz="16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Myriad Pro" charset="0"/>
                  <a:ea typeface="+mn-ea"/>
                  <a:cs typeface="+mn-cs"/>
                </a:rPr>
                <a:t>Bina Başkanlığımızın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57268" algn="r"/>
                  <a:tab pos="1796962" algn="l"/>
                </a:tabLst>
                <a:defRPr/>
              </a:pPr>
              <a:r>
                <a:rPr kumimoji="0" lang="tr-TR" sz="16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Myriad Pro" charset="0"/>
                  <a:ea typeface="+mn-ea"/>
                  <a:cs typeface="+mn-cs"/>
                </a:rPr>
                <a:t>Hizmetlerinde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57268" algn="r"/>
                  <a:tab pos="1796962" algn="l"/>
                </a:tabLst>
                <a:defRPr/>
              </a:pPr>
              <a:r>
                <a:rPr kumimoji="0" lang="tr-TR" sz="16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Myriad Pro" charset="0"/>
                  <a:ea typeface="+mn-ea"/>
                  <a:cs typeface="+mn-cs"/>
                </a:rPr>
                <a:t>kullanılmaktadır</a:t>
              </a:r>
              <a:r>
                <a:rPr kumimoji="0" lang="tr-TR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yriad Pro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35" name="Grup 34"/>
          <p:cNvGrpSpPr/>
          <p:nvPr/>
        </p:nvGrpSpPr>
        <p:grpSpPr>
          <a:xfrm>
            <a:off x="711298" y="4286307"/>
            <a:ext cx="2030851" cy="1789503"/>
            <a:chOff x="711298" y="4286307"/>
            <a:chExt cx="2030851" cy="1789503"/>
          </a:xfrm>
        </p:grpSpPr>
        <p:sp>
          <p:nvSpPr>
            <p:cNvPr id="13" name="Dikdörtgen 12"/>
            <p:cNvSpPr/>
            <p:nvPr/>
          </p:nvSpPr>
          <p:spPr>
            <a:xfrm>
              <a:off x="711298" y="5444868"/>
              <a:ext cx="2030851" cy="6309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buClr>
                  <a:srgbClr val="00B0F0"/>
                </a:buClr>
                <a:tabLst>
                  <a:tab pos="3768536" algn="l"/>
                  <a:tab pos="4213015" algn="r"/>
                </a:tabLst>
                <a:defRPr/>
              </a:pPr>
              <a:r>
                <a:rPr lang="tr-TR" sz="2500" b="1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2.866</a:t>
              </a:r>
              <a:endParaRPr lang="tr-TR" sz="2500" b="1" dirty="0">
                <a:solidFill>
                  <a:srgbClr val="002060"/>
                </a:solidFill>
                <a:latin typeface="Myriad Pro" panose="020B0503030403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>
                  <a:srgbClr val="00B0F0"/>
                </a:buClr>
                <a:buSzTx/>
                <a:buFontTx/>
                <a:buNone/>
                <a:tabLst>
                  <a:tab pos="3768536" algn="l"/>
                  <a:tab pos="4213015" algn="r"/>
                </a:tabLst>
                <a:defRPr/>
              </a:pPr>
              <a:r>
                <a:rPr kumimoji="0" lang="tr-TR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Kur’ân</a:t>
              </a:r>
              <a:r>
                <a:rPr kumimoji="0" lang="tr-TR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 Kursu Binası</a:t>
              </a: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229" y="4286307"/>
              <a:ext cx="1093551" cy="1102483"/>
            </a:xfrm>
            <a:prstGeom prst="rect">
              <a:avLst/>
            </a:prstGeom>
          </p:spPr>
        </p:pic>
      </p:grpSp>
      <p:grpSp>
        <p:nvGrpSpPr>
          <p:cNvPr id="34" name="Grup 33"/>
          <p:cNvGrpSpPr/>
          <p:nvPr/>
        </p:nvGrpSpPr>
        <p:grpSpPr>
          <a:xfrm>
            <a:off x="6413196" y="4284187"/>
            <a:ext cx="2030851" cy="1783888"/>
            <a:chOff x="6413196" y="4284187"/>
            <a:chExt cx="2030851" cy="1783888"/>
          </a:xfrm>
        </p:grpSpPr>
        <p:pic>
          <p:nvPicPr>
            <p:cNvPr id="26" name="Resim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3033" y="4284187"/>
              <a:ext cx="1097738" cy="1104604"/>
            </a:xfrm>
            <a:prstGeom prst="rect">
              <a:avLst/>
            </a:prstGeom>
          </p:spPr>
        </p:pic>
        <p:sp>
          <p:nvSpPr>
            <p:cNvPr id="27" name="Dikdörtgen 26"/>
            <p:cNvSpPr/>
            <p:nvPr/>
          </p:nvSpPr>
          <p:spPr>
            <a:xfrm>
              <a:off x="6413196" y="5437133"/>
              <a:ext cx="2030851" cy="6309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buClr>
                  <a:srgbClr val="00B0F0"/>
                </a:buClr>
                <a:tabLst>
                  <a:tab pos="3768536" algn="l"/>
                  <a:tab pos="4213015" algn="r"/>
                </a:tabLst>
                <a:defRPr/>
              </a:pPr>
              <a:r>
                <a:rPr lang="tr-TR" sz="2500" b="1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524</a:t>
              </a:r>
            </a:p>
            <a:p>
              <a:pPr lvl="0" algn="ctr">
                <a:buClr>
                  <a:srgbClr val="00B0F0"/>
                </a:buClr>
                <a:tabLst>
                  <a:tab pos="3768536" algn="l"/>
                  <a:tab pos="4213015" algn="r"/>
                </a:tabLst>
                <a:defRPr/>
              </a:pPr>
              <a:r>
                <a:rPr kumimoji="0" lang="tr-TR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Müftülük Hizmet Binası</a:t>
              </a:r>
            </a:p>
          </p:txBody>
        </p:sp>
      </p:grpSp>
      <p:grpSp>
        <p:nvGrpSpPr>
          <p:cNvPr id="36" name="Grup 35"/>
          <p:cNvGrpSpPr/>
          <p:nvPr/>
        </p:nvGrpSpPr>
        <p:grpSpPr>
          <a:xfrm>
            <a:off x="2022230" y="2393138"/>
            <a:ext cx="1432423" cy="1783888"/>
            <a:chOff x="2022230" y="2393138"/>
            <a:chExt cx="1432423" cy="1783888"/>
          </a:xfrm>
        </p:grpSpPr>
        <p:sp>
          <p:nvSpPr>
            <p:cNvPr id="10" name="Dikdörtgen 9"/>
            <p:cNvSpPr/>
            <p:nvPr/>
          </p:nvSpPr>
          <p:spPr>
            <a:xfrm>
              <a:off x="2022230" y="3546084"/>
              <a:ext cx="1432423" cy="6309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buClr>
                  <a:srgbClr val="00B0F0"/>
                </a:buClr>
                <a:tabLst>
                  <a:tab pos="3768536" algn="l"/>
                  <a:tab pos="4213015" algn="r"/>
                </a:tabLst>
                <a:defRPr/>
              </a:pPr>
              <a:r>
                <a:rPr lang="tr-TR" sz="2500" b="1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465</a:t>
              </a:r>
              <a:endParaRPr lang="tr-TR" sz="2500" b="1" dirty="0">
                <a:solidFill>
                  <a:srgbClr val="002060"/>
                </a:solidFill>
                <a:latin typeface="Myriad Pro" panose="020B0503030403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>
                  <a:srgbClr val="00B0F0"/>
                </a:buClr>
                <a:buSzTx/>
                <a:buFontTx/>
                <a:buNone/>
                <a:tabLst>
                  <a:tab pos="3768536" algn="l"/>
                  <a:tab pos="4213015" algn="r"/>
                </a:tabLst>
                <a:defRPr/>
              </a:pPr>
              <a:r>
                <a:rPr kumimoji="0" lang="tr-TR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Mescit</a:t>
              </a:r>
            </a:p>
          </p:txBody>
        </p: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1514" y="2393138"/>
              <a:ext cx="1093857" cy="1098621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388192" y="2393138"/>
            <a:ext cx="2030851" cy="1787670"/>
            <a:chOff x="5388192" y="2393138"/>
            <a:chExt cx="2030851" cy="1787670"/>
          </a:xfrm>
        </p:grpSpPr>
        <p:sp>
          <p:nvSpPr>
            <p:cNvPr id="28" name="Dikdörtgen 27"/>
            <p:cNvSpPr/>
            <p:nvPr/>
          </p:nvSpPr>
          <p:spPr>
            <a:xfrm>
              <a:off x="5388192" y="3549866"/>
              <a:ext cx="2030851" cy="6309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buClr>
                  <a:srgbClr val="00B0F0"/>
                </a:buClr>
                <a:tabLst>
                  <a:tab pos="3768536" algn="l"/>
                  <a:tab pos="4213015" algn="r"/>
                </a:tabLst>
                <a:defRPr/>
              </a:pPr>
              <a:r>
                <a:rPr lang="tr-TR" sz="2500" b="1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8</a:t>
              </a:r>
              <a:endParaRPr lang="tr-TR" sz="2500" b="1" dirty="0">
                <a:solidFill>
                  <a:srgbClr val="002060"/>
                </a:solidFill>
                <a:latin typeface="Myriad Pro" panose="020B0503030403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>
                  <a:srgbClr val="00B0F0"/>
                </a:buClr>
                <a:buSzTx/>
                <a:buFontTx/>
                <a:buNone/>
                <a:tabLst>
                  <a:tab pos="3768536" algn="l"/>
                  <a:tab pos="4213015" algn="r"/>
                </a:tabLst>
                <a:defRPr/>
              </a:pPr>
              <a:r>
                <a:rPr lang="tr-TR" sz="1600" noProof="0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DİB Eğitim Merkezi</a:t>
              </a:r>
              <a:endPara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4749" y="2393138"/>
              <a:ext cx="1097738" cy="1104603"/>
            </a:xfrm>
            <a:prstGeom prst="rect">
              <a:avLst/>
            </a:prstGeom>
          </p:spPr>
        </p:pic>
      </p:grpSp>
      <p:sp>
        <p:nvSpPr>
          <p:cNvPr id="22" name="Dikdörtgen 21"/>
          <p:cNvSpPr/>
          <p:nvPr/>
        </p:nvSpPr>
        <p:spPr>
          <a:xfrm>
            <a:off x="2179507" y="797353"/>
            <a:ext cx="4776628" cy="737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AA6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Vakfımızca Diyanet İşleri </a:t>
            </a:r>
            <a:r>
              <a:rPr lang="tr-TR" sz="2000" b="1" dirty="0" smtClean="0">
                <a:solidFill>
                  <a:srgbClr val="009AA6"/>
                </a:solidFill>
                <a:latin typeface="Myriad Pro" panose="020B0503030403020204" pitchFamily="34" charset="0"/>
              </a:rPr>
              <a:t>Başkanlığımıza</a:t>
            </a:r>
          </a:p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AA6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Tahsis</a:t>
            </a:r>
            <a:r>
              <a:rPr kumimoji="0" lang="tr-TR" sz="2000" b="1" i="0" u="none" strike="noStrike" kern="1200" cap="none" spc="0" normalizeH="0" noProof="0" dirty="0" smtClean="0">
                <a:ln>
                  <a:noFill/>
                </a:ln>
                <a:solidFill>
                  <a:srgbClr val="009AA6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Edilen Gayrimenkuller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009AA6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00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ikdörtgen 29"/>
          <p:cNvSpPr/>
          <p:nvPr/>
        </p:nvSpPr>
        <p:spPr>
          <a:xfrm>
            <a:off x="2610005" y="1108605"/>
            <a:ext cx="3915624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2017 YILI</a:t>
            </a:r>
          </a:p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lang="tr-TR" sz="2000" b="1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Yurt içi ve Yurt dışı yardımlarımız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grpSp>
        <p:nvGrpSpPr>
          <p:cNvPr id="15" name="Grup 14"/>
          <p:cNvGrpSpPr/>
          <p:nvPr/>
        </p:nvGrpSpPr>
        <p:grpSpPr>
          <a:xfrm>
            <a:off x="4839069" y="2512509"/>
            <a:ext cx="3675529" cy="3058486"/>
            <a:chOff x="4839069" y="2512509"/>
            <a:chExt cx="3675529" cy="3058486"/>
          </a:xfrm>
        </p:grpSpPr>
        <p:sp>
          <p:nvSpPr>
            <p:cNvPr id="40" name="Yuvarlatılmış Dikdörtgen 39"/>
            <p:cNvSpPr/>
            <p:nvPr/>
          </p:nvSpPr>
          <p:spPr>
            <a:xfrm>
              <a:off x="4934692" y="3603996"/>
              <a:ext cx="3484283" cy="1674877"/>
            </a:xfrm>
            <a:prstGeom prst="roundRect">
              <a:avLst/>
            </a:prstGeom>
            <a:noFill/>
            <a:ln>
              <a:solidFill>
                <a:srgbClr val="006A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1" name="Yuvarlatılmış Dikdörtgen 40"/>
            <p:cNvSpPr/>
            <p:nvPr/>
          </p:nvSpPr>
          <p:spPr>
            <a:xfrm>
              <a:off x="5430739" y="4986751"/>
              <a:ext cx="2492189" cy="584244"/>
            </a:xfrm>
            <a:prstGeom prst="roundRect">
              <a:avLst/>
            </a:prstGeom>
            <a:solidFill>
              <a:srgbClr val="006A7C"/>
            </a:solidFill>
            <a:ln>
              <a:solidFill>
                <a:srgbClr val="006A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2" name="Dikdörtgen 41"/>
            <p:cNvSpPr/>
            <p:nvPr/>
          </p:nvSpPr>
          <p:spPr>
            <a:xfrm>
              <a:off x="5479807" y="5017263"/>
              <a:ext cx="23940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800" b="1" dirty="0" smtClean="0">
                  <a:latin typeface="Myriad Pro" panose="020B0503030403020204" pitchFamily="34" charset="0"/>
                </a:rPr>
                <a:t>306 </a:t>
              </a:r>
              <a:r>
                <a:rPr lang="tr-TR" sz="2800" b="1" dirty="0">
                  <a:latin typeface="Myriad Pro" panose="020B0503030403020204" pitchFamily="34" charset="0"/>
                </a:rPr>
                <a:t>Milyon TL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35" b="10935"/>
            <a:stretch/>
          </p:blipFill>
          <p:spPr>
            <a:xfrm>
              <a:off x="5071799" y="3186430"/>
              <a:ext cx="3210068" cy="1255004"/>
            </a:xfrm>
            <a:prstGeom prst="rect">
              <a:avLst/>
            </a:prstGeom>
          </p:spPr>
        </p:pic>
        <p:sp>
          <p:nvSpPr>
            <p:cNvPr id="43" name="Dikdörtgen 42"/>
            <p:cNvSpPr/>
            <p:nvPr/>
          </p:nvSpPr>
          <p:spPr>
            <a:xfrm>
              <a:off x="4839069" y="2512509"/>
              <a:ext cx="36755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000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Yurt İçi Yardımlarımız</a:t>
              </a:r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503238" y="2512509"/>
            <a:ext cx="3675529" cy="3058486"/>
            <a:chOff x="503238" y="2512509"/>
            <a:chExt cx="3675529" cy="3058486"/>
          </a:xfrm>
        </p:grpSpPr>
        <p:sp>
          <p:nvSpPr>
            <p:cNvPr id="3" name="Yuvarlatılmış Dikdörtgen 2"/>
            <p:cNvSpPr/>
            <p:nvPr/>
          </p:nvSpPr>
          <p:spPr>
            <a:xfrm>
              <a:off x="598861" y="3603996"/>
              <a:ext cx="3484283" cy="1674877"/>
            </a:xfrm>
            <a:prstGeom prst="roundRect">
              <a:avLst/>
            </a:prstGeom>
            <a:noFill/>
            <a:ln>
              <a:solidFill>
                <a:srgbClr val="006A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1" name="Yuvarlatılmış Dikdörtgen 30"/>
            <p:cNvSpPr/>
            <p:nvPr/>
          </p:nvSpPr>
          <p:spPr>
            <a:xfrm>
              <a:off x="1094908" y="4986751"/>
              <a:ext cx="2492189" cy="584244"/>
            </a:xfrm>
            <a:prstGeom prst="roundRect">
              <a:avLst/>
            </a:prstGeom>
            <a:solidFill>
              <a:srgbClr val="006A7C"/>
            </a:solidFill>
            <a:ln>
              <a:solidFill>
                <a:srgbClr val="006A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" name="Dikdörtgen 4"/>
            <p:cNvSpPr/>
            <p:nvPr/>
          </p:nvSpPr>
          <p:spPr>
            <a:xfrm>
              <a:off x="1143976" y="5017263"/>
              <a:ext cx="23940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800" b="1" dirty="0" smtClean="0">
                  <a:latin typeface="Myriad Pro" panose="020B0503030403020204" pitchFamily="34" charset="0"/>
                </a:rPr>
                <a:t>248 </a:t>
              </a:r>
              <a:r>
                <a:rPr lang="tr-TR" sz="2800" b="1" dirty="0">
                  <a:latin typeface="Myriad Pro" panose="020B0503030403020204" pitchFamily="34" charset="0"/>
                </a:rPr>
                <a:t>Milyon TL</a:t>
              </a:r>
            </a:p>
          </p:txBody>
        </p:sp>
        <p:sp>
          <p:nvSpPr>
            <p:cNvPr id="22" name="Dikdörtgen 21"/>
            <p:cNvSpPr/>
            <p:nvPr/>
          </p:nvSpPr>
          <p:spPr>
            <a:xfrm>
              <a:off x="503238" y="2512509"/>
              <a:ext cx="36755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000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Yurt Dışı Yardımlarımız</a:t>
              </a:r>
            </a:p>
          </p:txBody>
        </p:sp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30" y="3244972"/>
              <a:ext cx="3113744" cy="1330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943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27" y="675699"/>
            <a:ext cx="7419049" cy="6539786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47" y="1147663"/>
            <a:ext cx="1025433" cy="22095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36" y="959652"/>
            <a:ext cx="796358" cy="60312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53" y="3333216"/>
            <a:ext cx="864760" cy="48704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9" y="5695577"/>
            <a:ext cx="973274" cy="518111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8" y="5449755"/>
            <a:ext cx="782486" cy="792518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70" y="3259757"/>
            <a:ext cx="685835" cy="685835"/>
          </a:xfrm>
          <a:prstGeom prst="rect">
            <a:avLst/>
          </a:prstGeom>
        </p:spPr>
      </p:pic>
      <p:grpSp>
        <p:nvGrpSpPr>
          <p:cNvPr id="2" name="Grup 1"/>
          <p:cNvGrpSpPr/>
          <p:nvPr/>
        </p:nvGrpSpPr>
        <p:grpSpPr>
          <a:xfrm>
            <a:off x="1215053" y="959652"/>
            <a:ext cx="6674551" cy="5282621"/>
            <a:chOff x="1215053" y="959652"/>
            <a:chExt cx="6674551" cy="5282621"/>
          </a:xfrm>
        </p:grpSpPr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536" y="959652"/>
              <a:ext cx="796358" cy="603124"/>
            </a:xfrm>
            <a:prstGeom prst="rect">
              <a:avLst/>
            </a:prstGeom>
          </p:spPr>
        </p:pic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053" y="3333216"/>
              <a:ext cx="864760" cy="487049"/>
            </a:xfrm>
            <a:prstGeom prst="rect">
              <a:avLst/>
            </a:prstGeom>
          </p:spPr>
        </p:pic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509" y="5695577"/>
              <a:ext cx="973274" cy="518111"/>
            </a:xfrm>
            <a:prstGeom prst="rect">
              <a:avLst/>
            </a:prstGeom>
          </p:spPr>
        </p:pic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920" y="5449755"/>
              <a:ext cx="782486" cy="792518"/>
            </a:xfrm>
            <a:prstGeom prst="rect">
              <a:avLst/>
            </a:prstGeom>
          </p:spPr>
        </p:pic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769" y="3259757"/>
              <a:ext cx="685835" cy="685835"/>
            </a:xfrm>
            <a:prstGeom prst="rect">
              <a:avLst/>
            </a:prstGeom>
          </p:spPr>
        </p:pic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446" y="1147663"/>
              <a:ext cx="1025433" cy="220950"/>
            </a:xfrm>
            <a:prstGeom prst="rect">
              <a:avLst/>
            </a:prstGeom>
          </p:spPr>
        </p:pic>
      </p:grpSp>
      <p:grpSp>
        <p:nvGrpSpPr>
          <p:cNvPr id="42" name="Grup 41"/>
          <p:cNvGrpSpPr/>
          <p:nvPr/>
        </p:nvGrpSpPr>
        <p:grpSpPr>
          <a:xfrm>
            <a:off x="3189454" y="2605522"/>
            <a:ext cx="2947410" cy="1871021"/>
            <a:chOff x="7624443" y="2533955"/>
            <a:chExt cx="2947410" cy="1871021"/>
          </a:xfrm>
        </p:grpSpPr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1818" y="2533955"/>
              <a:ext cx="1130300" cy="1114816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7624443" y="3943311"/>
              <a:ext cx="29474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400" b="1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BAĞLI KURULUŞLAR</a:t>
              </a:r>
              <a:endParaRPr lang="tr-TR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80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27" y="675699"/>
            <a:ext cx="7419049" cy="6539786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47" y="1147663"/>
            <a:ext cx="1025433" cy="22095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36" y="959652"/>
            <a:ext cx="796358" cy="60312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53" y="3333216"/>
            <a:ext cx="864760" cy="48704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9" y="5695577"/>
            <a:ext cx="973274" cy="518111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8" y="5449755"/>
            <a:ext cx="782486" cy="792518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70" y="3259757"/>
            <a:ext cx="685835" cy="685835"/>
          </a:xfrm>
          <a:prstGeom prst="rect">
            <a:avLst/>
          </a:prstGeom>
        </p:spPr>
      </p:pic>
      <p:grpSp>
        <p:nvGrpSpPr>
          <p:cNvPr id="9" name="Grup 8"/>
          <p:cNvGrpSpPr/>
          <p:nvPr/>
        </p:nvGrpSpPr>
        <p:grpSpPr>
          <a:xfrm>
            <a:off x="2532536" y="959652"/>
            <a:ext cx="4840834" cy="4210914"/>
            <a:chOff x="2532536" y="970961"/>
            <a:chExt cx="4840834" cy="4210914"/>
          </a:xfrm>
        </p:grpSpPr>
        <p:sp>
          <p:nvSpPr>
            <p:cNvPr id="10" name="Dikdörtgen 9"/>
            <p:cNvSpPr/>
            <p:nvPr/>
          </p:nvSpPr>
          <p:spPr>
            <a:xfrm>
              <a:off x="2801370" y="2281081"/>
              <a:ext cx="4572000" cy="29007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ts val="1900"/>
                </a:lnSpc>
                <a:spcBef>
                  <a:spcPts val="600"/>
                </a:spcBef>
              </a:pPr>
              <a:r>
                <a:rPr lang="tr-TR" b="1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İSLAM ARAŞTIRMALARI MERKEZİ</a:t>
              </a:r>
            </a:p>
            <a:p>
              <a:pPr marL="285750" indent="-285750">
                <a:lnSpc>
                  <a:spcPts val="19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TDV İslâm Ansiklopedisi Projesi</a:t>
              </a:r>
            </a:p>
            <a:p>
              <a:pPr marL="285750" indent="-285750">
                <a:lnSpc>
                  <a:spcPts val="19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Temel İslâm Ansiklopedisi Projesi</a:t>
              </a:r>
            </a:p>
            <a:p>
              <a:pPr marL="285750" indent="-285750">
                <a:lnSpc>
                  <a:spcPts val="19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Araştırmacı Yetiştirme Projesi</a:t>
              </a:r>
            </a:p>
            <a:p>
              <a:pPr marL="285750" indent="-285750">
                <a:lnSpc>
                  <a:spcPts val="19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Erken Klasik Dönem Projesi</a:t>
              </a:r>
            </a:p>
            <a:p>
              <a:pPr marL="285750" indent="-285750">
                <a:lnSpc>
                  <a:spcPts val="19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İkinci Klasik Dönem Projesi</a:t>
              </a:r>
            </a:p>
            <a:p>
              <a:pPr marL="285750" indent="-285750">
                <a:lnSpc>
                  <a:spcPts val="19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Elektronik Yayın Projesi</a:t>
              </a:r>
            </a:p>
            <a:p>
              <a:pPr marL="285750" indent="-285750">
                <a:lnSpc>
                  <a:spcPts val="19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İstanbul Tarihi Projesi</a:t>
              </a:r>
            </a:p>
            <a:p>
              <a:pPr marL="285750" indent="-285750">
                <a:lnSpc>
                  <a:spcPts val="19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Yayın ve Süreli Yayın Faaliyetleri</a:t>
              </a:r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536" y="970961"/>
              <a:ext cx="796358" cy="603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71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27" y="675699"/>
            <a:ext cx="7419049" cy="6539786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47" y="1147663"/>
            <a:ext cx="1025433" cy="22095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36" y="959652"/>
            <a:ext cx="796358" cy="60312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53" y="3333216"/>
            <a:ext cx="864760" cy="48704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9" y="5695577"/>
            <a:ext cx="973274" cy="518111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8" y="5449755"/>
            <a:ext cx="782486" cy="792518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70" y="3259757"/>
            <a:ext cx="685835" cy="685835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1215053" y="2221011"/>
            <a:ext cx="5208906" cy="3134372"/>
            <a:chOff x="1215053" y="2221011"/>
            <a:chExt cx="5208906" cy="3134372"/>
          </a:xfrm>
        </p:grpSpPr>
        <p:grpSp>
          <p:nvGrpSpPr>
            <p:cNvPr id="9" name="Grup 8"/>
            <p:cNvGrpSpPr/>
            <p:nvPr/>
          </p:nvGrpSpPr>
          <p:grpSpPr>
            <a:xfrm>
              <a:off x="1215053" y="2221011"/>
              <a:ext cx="5208906" cy="1631216"/>
              <a:chOff x="1215053" y="2221011"/>
              <a:chExt cx="5208906" cy="1631216"/>
            </a:xfrm>
          </p:grpSpPr>
          <p:sp>
            <p:nvSpPr>
              <p:cNvPr id="10" name="Dikdörtgen 9"/>
              <p:cNvSpPr/>
              <p:nvPr/>
            </p:nvSpPr>
            <p:spPr>
              <a:xfrm>
                <a:off x="2859623" y="2221011"/>
                <a:ext cx="3564336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tr-TR" b="1" dirty="0">
                    <a:solidFill>
                      <a:srgbClr val="002060"/>
                    </a:solidFill>
                    <a:latin typeface="Myriad Pro" panose="020B0503030403020204" pitchFamily="34" charset="0"/>
                  </a:rPr>
                  <a:t>TDV YAYIN MATBAACILIK TİC. </a:t>
                </a:r>
                <a:r>
                  <a:rPr lang="tr-TR" b="1" dirty="0" smtClean="0">
                    <a:solidFill>
                      <a:srgbClr val="002060"/>
                    </a:solidFill>
                    <a:latin typeface="Myriad Pro" panose="020B0503030403020204" pitchFamily="34" charset="0"/>
                  </a:rPr>
                  <a:t>İŞL.</a:t>
                </a:r>
                <a:endParaRPr lang="tr-TR" b="1" dirty="0">
                  <a:solidFill>
                    <a:srgbClr val="002060"/>
                  </a:solidFill>
                  <a:latin typeface="Myriad Pro" panose="020B0503030403020204" pitchFamily="34" charset="0"/>
                </a:endParaRPr>
              </a:p>
              <a:p>
                <a:pPr marL="285750" indent="-28575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tr-TR" dirty="0">
                    <a:solidFill>
                      <a:srgbClr val="002060"/>
                    </a:solidFill>
                    <a:latin typeface="Myriad Pro" panose="020B0503030403020204" pitchFamily="34" charset="0"/>
                  </a:rPr>
                  <a:t>Yayıncılık </a:t>
                </a:r>
                <a:r>
                  <a:rPr lang="tr-TR" dirty="0" smtClean="0">
                    <a:solidFill>
                      <a:srgbClr val="002060"/>
                    </a:solidFill>
                    <a:latin typeface="Myriad Pro" panose="020B0503030403020204" pitchFamily="34" charset="0"/>
                  </a:rPr>
                  <a:t>  • Basımevi    • Kitabevi </a:t>
                </a:r>
                <a:endParaRPr lang="tr-TR" dirty="0">
                  <a:solidFill>
                    <a:srgbClr val="002060"/>
                  </a:solidFill>
                  <a:latin typeface="Myriad Pro" panose="020B0503030403020204" pitchFamily="34" charset="0"/>
                </a:endParaRPr>
              </a:p>
              <a:p>
                <a:pPr marL="285750" indent="-28575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solidFill>
                      <a:srgbClr val="002060"/>
                    </a:solidFill>
                    <a:latin typeface="Myriad Pro" panose="020B0503030403020204" pitchFamily="34" charset="0"/>
                  </a:rPr>
                  <a:t>İhracat </a:t>
                </a:r>
                <a:r>
                  <a:rPr lang="tr-TR" dirty="0">
                    <a:solidFill>
                      <a:srgbClr val="002060"/>
                    </a:solidFill>
                    <a:latin typeface="Myriad Pro" panose="020B0503030403020204" pitchFamily="34" charset="0"/>
                  </a:rPr>
                  <a:t>ve İthalat</a:t>
                </a:r>
              </a:p>
              <a:p>
                <a:pPr marL="285750" indent="-28575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solidFill>
                      <a:srgbClr val="002060"/>
                    </a:solidFill>
                    <a:latin typeface="Myriad Pro" panose="020B0503030403020204" pitchFamily="34" charset="0"/>
                  </a:rPr>
                  <a:t>Kitap-Kültür </a:t>
                </a:r>
                <a:r>
                  <a:rPr lang="tr-TR" dirty="0">
                    <a:solidFill>
                      <a:srgbClr val="002060"/>
                    </a:solidFill>
                    <a:latin typeface="Myriad Pro" panose="020B0503030403020204" pitchFamily="34" charset="0"/>
                  </a:rPr>
                  <a:t>Fuarı</a:t>
                </a:r>
              </a:p>
              <a:p>
                <a:pPr marL="285750" indent="-285750">
                  <a:spcBef>
                    <a:spcPts val="300"/>
                  </a:spcBef>
                  <a:buFont typeface="Arial" panose="020B0604020202020204" pitchFamily="34" charset="0"/>
                  <a:buChar char="•"/>
                </a:pPr>
                <a:r>
                  <a:rPr lang="tr-TR" dirty="0" smtClean="0">
                    <a:solidFill>
                      <a:srgbClr val="002060"/>
                    </a:solidFill>
                    <a:latin typeface="Myriad Pro" panose="020B0503030403020204" pitchFamily="34" charset="0"/>
                  </a:rPr>
                  <a:t>Yurt </a:t>
                </a:r>
                <a:r>
                  <a:rPr lang="tr-TR" dirty="0">
                    <a:solidFill>
                      <a:srgbClr val="002060"/>
                    </a:solidFill>
                    <a:latin typeface="Myriad Pro" panose="020B0503030403020204" pitchFamily="34" charset="0"/>
                  </a:rPr>
                  <a:t>Dışı Cenaze Hizmetleri</a:t>
                </a:r>
              </a:p>
            </p:txBody>
          </p:sp>
          <p:pic>
            <p:nvPicPr>
              <p:cNvPr id="11" name="Resim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5053" y="3333216"/>
                <a:ext cx="864760" cy="487049"/>
              </a:xfrm>
              <a:prstGeom prst="rect">
                <a:avLst/>
              </a:prstGeom>
            </p:spPr>
          </p:pic>
        </p:grp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959" y="4032176"/>
              <a:ext cx="3237204" cy="1323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1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27" y="675699"/>
            <a:ext cx="7419049" cy="6539786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47" y="1147663"/>
            <a:ext cx="1025433" cy="22095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36" y="959652"/>
            <a:ext cx="796358" cy="60312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53" y="3333216"/>
            <a:ext cx="864760" cy="48704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9" y="5695577"/>
            <a:ext cx="973274" cy="518111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8" y="5449755"/>
            <a:ext cx="782486" cy="792518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70" y="3259757"/>
            <a:ext cx="685835" cy="685835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2409791" y="2013349"/>
            <a:ext cx="4394427" cy="4200339"/>
            <a:chOff x="2409791" y="2013349"/>
            <a:chExt cx="4394427" cy="4200339"/>
          </a:xfrm>
        </p:grpSpPr>
        <p:sp>
          <p:nvSpPr>
            <p:cNvPr id="10" name="Dikdörtgen 9"/>
            <p:cNvSpPr/>
            <p:nvPr/>
          </p:nvSpPr>
          <p:spPr>
            <a:xfrm>
              <a:off x="2409791" y="2013349"/>
              <a:ext cx="439442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tr-TR" b="1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TDV </a:t>
              </a:r>
              <a:r>
                <a:rPr lang="tr-TR" b="1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YURTLAR</a:t>
              </a:r>
            </a:p>
            <a:p>
              <a:pPr algn="ctr">
                <a:spcBef>
                  <a:spcPts val="600"/>
                </a:spcBef>
              </a:pPr>
              <a:r>
                <a:rPr lang="tr-TR" b="1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VE </a:t>
              </a:r>
              <a:r>
                <a:rPr lang="tr-TR" b="1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SOSYAL </a:t>
              </a:r>
              <a:r>
                <a:rPr lang="tr-TR" b="1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TESİSLER</a:t>
              </a:r>
            </a:p>
            <a:p>
              <a:pPr algn="ctr">
                <a:spcBef>
                  <a:spcPts val="600"/>
                </a:spcBef>
              </a:pPr>
              <a:r>
                <a:rPr lang="tr-TR" b="1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İKTİSADİ İŞLETMESİ</a:t>
              </a:r>
              <a:endParaRPr lang="tr-TR" b="1" dirty="0">
                <a:solidFill>
                  <a:srgbClr val="002060"/>
                </a:solidFill>
                <a:latin typeface="Myriad Pro" panose="020B0503030403020204" pitchFamily="34" charset="0"/>
              </a:endParaRPr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509" y="5695577"/>
              <a:ext cx="973274" cy="518111"/>
            </a:xfrm>
            <a:prstGeom prst="rect">
              <a:avLst/>
            </a:prstGeom>
          </p:spPr>
        </p:pic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106" y="3396021"/>
              <a:ext cx="3433490" cy="1806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0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27" y="675699"/>
            <a:ext cx="7419049" cy="6539786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47" y="1147663"/>
            <a:ext cx="1025433" cy="22095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36" y="959652"/>
            <a:ext cx="796358" cy="60312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53" y="3333216"/>
            <a:ext cx="864760" cy="48704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9" y="5695577"/>
            <a:ext cx="973274" cy="518111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8" y="5449755"/>
            <a:ext cx="782486" cy="792518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70" y="3259757"/>
            <a:ext cx="685835" cy="685835"/>
          </a:xfrm>
          <a:prstGeom prst="rect">
            <a:avLst/>
          </a:prstGeom>
        </p:spPr>
      </p:pic>
      <p:grpSp>
        <p:nvGrpSpPr>
          <p:cNvPr id="9" name="Grup 8"/>
          <p:cNvGrpSpPr/>
          <p:nvPr/>
        </p:nvGrpSpPr>
        <p:grpSpPr>
          <a:xfrm>
            <a:off x="2772077" y="2371372"/>
            <a:ext cx="4343400" cy="3870901"/>
            <a:chOff x="5184919" y="2612242"/>
            <a:chExt cx="4343400" cy="3870901"/>
          </a:xfrm>
        </p:grpSpPr>
        <p:sp>
          <p:nvSpPr>
            <p:cNvPr id="10" name="Dikdörtgen 9"/>
            <p:cNvSpPr/>
            <p:nvPr/>
          </p:nvSpPr>
          <p:spPr>
            <a:xfrm>
              <a:off x="5184919" y="2612242"/>
              <a:ext cx="4343400" cy="249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tr-TR" b="1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KOMAŞ A.Ş.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İnşaat </a:t>
              </a: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Taahhüt İşleri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Ahşap </a:t>
              </a: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Doğrama ve Dekorasyon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 err="1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Gintaş</a:t>
              </a: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 </a:t>
              </a: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Tur. ve Seyahat </a:t>
              </a:r>
              <a:r>
                <a:rPr lang="tr-TR" dirty="0" err="1">
                  <a:solidFill>
                    <a:srgbClr val="002060"/>
                  </a:solidFill>
                  <a:latin typeface="Myriad Pro" panose="020B0503030403020204" pitchFamily="34" charset="0"/>
                </a:rPr>
                <a:t>Acentası</a:t>
              </a:r>
              <a:endParaRPr lang="tr-TR" dirty="0">
                <a:solidFill>
                  <a:srgbClr val="002060"/>
                </a:solidFill>
                <a:latin typeface="Myriad Pro" panose="020B0503030403020204" pitchFamily="34" charset="0"/>
              </a:endParaRP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Ticaret </a:t>
              </a: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ve Pazarlama Faaliyetleri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Özel </a:t>
              </a: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Eğitim Kurumları İşletmeciliği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Soğuk </a:t>
              </a: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Hava Tesisleri İşletmeciliği</a:t>
              </a:r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0762" y="5690625"/>
              <a:ext cx="782486" cy="792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03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27" y="675699"/>
            <a:ext cx="7419049" cy="6539786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47" y="1147663"/>
            <a:ext cx="1025433" cy="22095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36" y="959652"/>
            <a:ext cx="796358" cy="60312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53" y="3333216"/>
            <a:ext cx="864760" cy="48704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9" y="5695577"/>
            <a:ext cx="973274" cy="518111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8" y="5449755"/>
            <a:ext cx="782486" cy="792518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70" y="3259757"/>
            <a:ext cx="685835" cy="685835"/>
          </a:xfrm>
          <a:prstGeom prst="rect">
            <a:avLst/>
          </a:prstGeom>
        </p:spPr>
      </p:pic>
      <p:grpSp>
        <p:nvGrpSpPr>
          <p:cNvPr id="9" name="Grup 8"/>
          <p:cNvGrpSpPr/>
          <p:nvPr/>
        </p:nvGrpSpPr>
        <p:grpSpPr>
          <a:xfrm>
            <a:off x="2772076" y="2087186"/>
            <a:ext cx="5117528" cy="3185487"/>
            <a:chOff x="2772076" y="2087186"/>
            <a:chExt cx="5117528" cy="3185487"/>
          </a:xfrm>
        </p:grpSpPr>
        <p:sp>
          <p:nvSpPr>
            <p:cNvPr id="10" name="Dikdörtgen 9"/>
            <p:cNvSpPr/>
            <p:nvPr/>
          </p:nvSpPr>
          <p:spPr>
            <a:xfrm>
              <a:off x="2772076" y="2087186"/>
              <a:ext cx="4343400" cy="3185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tr-TR" b="1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İSTANBUL 29 MAYIS ÜNİVERSİTESİ</a:t>
              </a:r>
            </a:p>
            <a:p>
              <a:pPr>
                <a:spcBef>
                  <a:spcPts val="600"/>
                </a:spcBef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• Edebiyat Fakültesi</a:t>
              </a:r>
            </a:p>
            <a:p>
              <a:pPr>
                <a:spcBef>
                  <a:spcPts val="600"/>
                </a:spcBef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• Uluslararası İslam ve Din </a:t>
              </a: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Bil. Fakültesi</a:t>
              </a:r>
              <a:endParaRPr lang="tr-TR" dirty="0">
                <a:solidFill>
                  <a:srgbClr val="002060"/>
                </a:solidFill>
                <a:latin typeface="Myriad Pro" panose="020B050303040302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• İktisadi ve İdari Bilimler Fakültesi</a:t>
              </a:r>
            </a:p>
            <a:p>
              <a:pPr>
                <a:spcBef>
                  <a:spcPts val="600"/>
                </a:spcBef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• Sosyal Bilimler Enstitüsü</a:t>
              </a:r>
            </a:p>
            <a:p>
              <a:pPr>
                <a:spcBef>
                  <a:spcPts val="600"/>
                </a:spcBef>
              </a:pP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• Araştırma merkezleri</a:t>
              </a:r>
            </a:p>
            <a:p>
              <a:pPr>
                <a:spcBef>
                  <a:spcPts val="600"/>
                </a:spcBef>
              </a:pPr>
              <a:r>
                <a:rPr lang="tr-TR" sz="1200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   - SÜREM </a:t>
              </a:r>
              <a:r>
                <a:rPr lang="tr-TR" sz="1200" dirty="0">
                  <a:solidFill>
                    <a:srgbClr val="002060"/>
                  </a:solidFill>
                  <a:latin typeface="Myriad Pro Cond" panose="020B0506030403020204" pitchFamily="34" charset="0"/>
                </a:rPr>
                <a:t>/ Sürekli Eğitim Uygulama ve Araştırma Merkezi </a:t>
              </a:r>
            </a:p>
            <a:p>
              <a:pPr>
                <a:spcBef>
                  <a:spcPts val="600"/>
                </a:spcBef>
              </a:pPr>
              <a:r>
                <a:rPr lang="tr-TR" sz="1200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   - KURAMER </a:t>
              </a:r>
              <a:r>
                <a:rPr lang="tr-TR" sz="1200" dirty="0">
                  <a:solidFill>
                    <a:srgbClr val="002060"/>
                  </a:solidFill>
                  <a:latin typeface="Myriad Pro Cond" panose="020B0506030403020204" pitchFamily="34" charset="0"/>
                </a:rPr>
                <a:t>/ Kur’an-ı Kerim Araştırmaları Merkezi </a:t>
              </a:r>
            </a:p>
            <a:p>
              <a:pPr>
                <a:spcBef>
                  <a:spcPts val="600"/>
                </a:spcBef>
              </a:pPr>
              <a:r>
                <a:rPr lang="tr-TR" sz="1200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   - TÜROMER </a:t>
              </a:r>
              <a:r>
                <a:rPr lang="tr-TR" sz="1200" dirty="0">
                  <a:solidFill>
                    <a:srgbClr val="002060"/>
                  </a:solidFill>
                  <a:latin typeface="Myriad Pro Cond" panose="020B0506030403020204" pitchFamily="34" charset="0"/>
                </a:rPr>
                <a:t>/ Türkçe Öğretimi Uygulama ve Araştırma Merkezi</a:t>
              </a:r>
            </a:p>
            <a:p>
              <a:pPr>
                <a:spcBef>
                  <a:spcPts val="600"/>
                </a:spcBef>
              </a:pPr>
              <a:r>
                <a:rPr lang="tr-TR" sz="1200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   - ARÖMER </a:t>
              </a:r>
              <a:r>
                <a:rPr lang="tr-TR" sz="1200" dirty="0">
                  <a:solidFill>
                    <a:srgbClr val="002060"/>
                  </a:solidFill>
                  <a:latin typeface="Myriad Pro Cond" panose="020B0506030403020204" pitchFamily="34" charset="0"/>
                </a:rPr>
                <a:t>/ Arapça Öğretimi Uygulama ve Araştırma Merkezi</a:t>
              </a:r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769" y="3259757"/>
              <a:ext cx="685835" cy="685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578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27" y="675699"/>
            <a:ext cx="7419049" cy="6539786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47" y="1147663"/>
            <a:ext cx="1025433" cy="22095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36" y="959652"/>
            <a:ext cx="796358" cy="60312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53" y="3333216"/>
            <a:ext cx="864760" cy="48704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09" y="5695577"/>
            <a:ext cx="973274" cy="518111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8" y="5449755"/>
            <a:ext cx="782486" cy="792518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70" y="3259757"/>
            <a:ext cx="685835" cy="685835"/>
          </a:xfrm>
          <a:prstGeom prst="rect">
            <a:avLst/>
          </a:prstGeom>
        </p:spPr>
      </p:pic>
      <p:grpSp>
        <p:nvGrpSpPr>
          <p:cNvPr id="45" name="Grup 44"/>
          <p:cNvGrpSpPr/>
          <p:nvPr/>
        </p:nvGrpSpPr>
        <p:grpSpPr>
          <a:xfrm>
            <a:off x="2664584" y="1147663"/>
            <a:ext cx="4666950" cy="3297917"/>
            <a:chOff x="2664584" y="1147663"/>
            <a:chExt cx="4666950" cy="3297917"/>
          </a:xfrm>
        </p:grpSpPr>
        <p:sp>
          <p:nvSpPr>
            <p:cNvPr id="46" name="Dikdörtgen 45"/>
            <p:cNvSpPr/>
            <p:nvPr/>
          </p:nvSpPr>
          <p:spPr>
            <a:xfrm>
              <a:off x="2664584" y="3091363"/>
              <a:ext cx="4666950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tr-TR" b="1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İLİM, KÜLTÜR, SANAT VE YAYIN KURULU 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TDV </a:t>
              </a: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yayın politikasını tespiti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Yayınlarla </a:t>
              </a: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alakalı yıllık </a:t>
              </a: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plan</a:t>
              </a:r>
              <a:b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</a:b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ve </a:t>
              </a:r>
              <a:r>
                <a:rPr lang="tr-TR" dirty="0">
                  <a:solidFill>
                    <a:srgbClr val="002060"/>
                  </a:solidFill>
                  <a:latin typeface="Myriad Pro" panose="020B0503030403020204" pitchFamily="34" charset="0"/>
                </a:rPr>
                <a:t>program </a:t>
              </a:r>
              <a:r>
                <a:rPr lang="tr-TR" dirty="0" smtClean="0">
                  <a:solidFill>
                    <a:srgbClr val="002060"/>
                  </a:solidFill>
                  <a:latin typeface="Myriad Pro" panose="020B0503030403020204" pitchFamily="34" charset="0"/>
                </a:rPr>
                <a:t>hazırlığı</a:t>
              </a:r>
              <a:endParaRPr lang="tr-TR" sz="1200" dirty="0">
                <a:solidFill>
                  <a:srgbClr val="002060"/>
                </a:solidFill>
                <a:latin typeface="Myriad Pro Cond" panose="020B0506030403020204" pitchFamily="34" charset="0"/>
              </a:endParaRPr>
            </a:p>
          </p:txBody>
        </p:sp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446" y="1147663"/>
              <a:ext cx="1025433" cy="220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19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24608" b="22810"/>
          <a:stretch/>
        </p:blipFill>
        <p:spPr>
          <a:xfrm>
            <a:off x="3232249" y="1149350"/>
            <a:ext cx="2616200" cy="230505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87397" b="1902"/>
          <a:stretch/>
        </p:blipFill>
        <p:spPr>
          <a:xfrm>
            <a:off x="1432633" y="5611906"/>
            <a:ext cx="6215432" cy="508744"/>
          </a:xfrm>
          <a:prstGeom prst="rect">
            <a:avLst/>
          </a:prstGeom>
        </p:spPr>
      </p:pic>
      <p:grpSp>
        <p:nvGrpSpPr>
          <p:cNvPr id="9" name="Grup 8"/>
          <p:cNvGrpSpPr/>
          <p:nvPr/>
        </p:nvGrpSpPr>
        <p:grpSpPr>
          <a:xfrm>
            <a:off x="1251191" y="4004233"/>
            <a:ext cx="6578316" cy="1374990"/>
            <a:chOff x="1911350" y="3723341"/>
            <a:chExt cx="5321300" cy="1112251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469"/>
            <a:stretch/>
          </p:blipFill>
          <p:spPr>
            <a:xfrm>
              <a:off x="1996141" y="3723341"/>
              <a:ext cx="5151718" cy="45719"/>
            </a:xfrm>
            <a:prstGeom prst="rect">
              <a:avLst/>
            </a:prstGeom>
          </p:spPr>
        </p:pic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350" y="3838445"/>
              <a:ext cx="5321300" cy="557442"/>
            </a:xfrm>
            <a:prstGeom prst="rect">
              <a:avLst/>
            </a:prstGeom>
          </p:spPr>
        </p:pic>
        <p:pic>
          <p:nvPicPr>
            <p:cNvPr id="8" name="Resim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469"/>
            <a:stretch/>
          </p:blipFill>
          <p:spPr>
            <a:xfrm>
              <a:off x="1996141" y="4789873"/>
              <a:ext cx="5151718" cy="45719"/>
            </a:xfrm>
            <a:prstGeom prst="rect">
              <a:avLst/>
            </a:prstGeom>
          </p:spPr>
        </p:pic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21" y="4852894"/>
            <a:ext cx="3998256" cy="41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7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3" y="684453"/>
            <a:ext cx="8528050" cy="5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4978400" y="959093"/>
            <a:ext cx="3496235" cy="49398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Dünyanın farklı coğrafyalarından yükselen </a:t>
            </a:r>
            <a:r>
              <a:rPr kumimoji="0" lang="tr-TR" sz="2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sese gönülden 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cevap vererek, </a:t>
            </a:r>
            <a:r>
              <a:rPr kumimoji="0" lang="tr-TR" sz="21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 </a:t>
            </a:r>
            <a:r>
              <a:rPr kumimoji="0" lang="tr-TR" sz="2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yeryüzünde 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iyiliğin egemen olması için birlikte yürüdüğümüz </a:t>
            </a:r>
            <a:r>
              <a:rPr kumimoji="0" lang="tr-TR" sz="21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 </a:t>
            </a:r>
            <a:r>
              <a:rPr kumimoji="0" lang="tr-TR" sz="2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Diyanet 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İşleri Başkanlığımızın ve Vakfımızın </a:t>
            </a:r>
            <a:r>
              <a:rPr kumimoji="0" lang="tr-TR" sz="21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 </a:t>
            </a:r>
            <a:r>
              <a:rPr kumimoji="0" lang="tr-TR" sz="2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tüm 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Yönetici ve çalışanlarına, </a:t>
            </a:r>
            <a:r>
              <a:rPr kumimoji="0" lang="tr-TR" sz="21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 </a:t>
            </a:r>
            <a:r>
              <a:rPr kumimoji="0" lang="tr-TR" sz="2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Gönüllü 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ve </a:t>
            </a:r>
            <a:r>
              <a:rPr kumimoji="0" lang="tr-TR" sz="2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Hayırseverlerimize şükranlarımızı </a:t>
            </a:r>
            <a:r>
              <a:rPr kumimoji="0" lang="tr-TR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charset="0"/>
                <a:ea typeface="+mn-ea"/>
                <a:cs typeface="+mn-cs"/>
              </a:rPr>
              <a:t>sunarız. </a:t>
            </a:r>
          </a:p>
        </p:txBody>
      </p:sp>
    </p:spTree>
    <p:extLst>
      <p:ext uri="{BB962C8B-B14F-4D97-AF65-F5344CB8AC3E}">
        <p14:creationId xmlns:p14="http://schemas.microsoft.com/office/powerpoint/2010/main" val="383041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69" y="1199413"/>
            <a:ext cx="5639368" cy="2960668"/>
          </a:xfr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" y="4350746"/>
            <a:ext cx="8137526" cy="200779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724091" y="728663"/>
            <a:ext cx="3687483" cy="39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lang="tr-TR" b="1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YURT DIŞI EĞİTİM KURUMLARIMIZ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559397"/>
            <a:ext cx="8524077" cy="59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38" y="1516240"/>
            <a:ext cx="6303093" cy="343518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94" y="4235450"/>
            <a:ext cx="1741712" cy="182879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85" y="4236383"/>
            <a:ext cx="1739934" cy="182693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78" y="4236383"/>
            <a:ext cx="1739935" cy="1826933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2046645" y="728663"/>
            <a:ext cx="5042406" cy="39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890" algn="r"/>
                <a:tab pos="1145325" algn="l"/>
              </a:tabLst>
              <a:defRPr/>
            </a:pPr>
            <a:r>
              <a:rPr lang="tr-TR" b="1" noProof="0" dirty="0" smtClean="0">
                <a:solidFill>
                  <a:srgbClr val="002060"/>
                </a:solidFill>
                <a:latin typeface="Myriad Pro" panose="020B0503030403020204" pitchFamily="34" charset="0"/>
              </a:rPr>
              <a:t>ULUSLARARASI BURS ve EĞİTİM PROGRAMLARI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3205"/>
            <a:ext cx="8629650" cy="58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8C39903-DE90-4FBB-8FAE-5ED681992B76}">
  <we:reference id="wa104178141" version="3.0.9.11" store="tr-TR" storeType="OMEX"/>
  <we:alternateReferences>
    <we:reference id="wa104178141" version="3.0.9.11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TC104033925[[fn=Damla]]</Template>
  <TotalTime>12749</TotalTime>
  <Words>570</Words>
  <Application>Microsoft Office PowerPoint</Application>
  <PresentationFormat>Ekran Gösterisi (4:3)</PresentationFormat>
  <Paragraphs>131</Paragraphs>
  <Slides>50</Slides>
  <Notes>35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50</vt:i4>
      </vt:variant>
    </vt:vector>
  </HeadingPairs>
  <TitlesOfParts>
    <vt:vector size="58" baseType="lpstr">
      <vt:lpstr>Gotham Narrow Black</vt:lpstr>
      <vt:lpstr>Calibri Light</vt:lpstr>
      <vt:lpstr>Calibri</vt:lpstr>
      <vt:lpstr>Myriad Pro Cond</vt:lpstr>
      <vt:lpstr>Myriad Pro</vt:lpstr>
      <vt:lpstr>Arial</vt:lpstr>
      <vt:lpstr>1_Office Theme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Türkiye Diyanet Vakfı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Esen Ali DUMAN</dc:creator>
  <cp:lastModifiedBy>Esen Ali DUMAN</cp:lastModifiedBy>
  <cp:revision>653</cp:revision>
  <dcterms:created xsi:type="dcterms:W3CDTF">2014-08-15T08:29:03Z</dcterms:created>
  <dcterms:modified xsi:type="dcterms:W3CDTF">2019-01-04T06:04:08Z</dcterms:modified>
</cp:coreProperties>
</file>